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67" r:id="rId4"/>
    <p:sldId id="268" r:id="rId5"/>
    <p:sldId id="269" r:id="rId6"/>
    <p:sldId id="259" r:id="rId7"/>
    <p:sldId id="265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samant:Desktop:Work:SF%20private%20schools:presenting%20school%20database%20finding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samant:Desktop:Work:SF%20private%20schools:presenting%20school%20database%20finding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samant:Desktop:Work:SF%20private%20schools:presenting%20school%20database%20finding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8DE71A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pattFill prst="wdDnDiag">
                <a:fgClr>
                  <a:srgbClr val="FF0000"/>
                </a:fgClr>
                <a:bgClr>
                  <a:prstClr val="white"/>
                </a:bgClr>
              </a:pattFill>
            </c:spPr>
          </c:dPt>
          <c:dLbls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Sheet1!$B$28:$B$30</c:f>
              <c:strCache>
                <c:ptCount val="3"/>
                <c:pt idx="0">
                  <c:v>Buildings with characteristics that indicate they may perform poorly in future earthquakes</c:v>
                </c:pt>
                <c:pt idx="1">
                  <c:v>The City does not have enough information to determine seismic characteristics of buildings</c:v>
                </c:pt>
                <c:pt idx="2">
                  <c:v>Buildings with characteristics that indicate they are likely to perform well in future earthquakes</c:v>
                </c:pt>
              </c:strCache>
            </c:strRef>
          </c:cat>
          <c:val>
            <c:numRef>
              <c:f>Sheet1!$C$28:$C$30</c:f>
              <c:numCache>
                <c:formatCode>General</c:formatCode>
                <c:ptCount val="3"/>
                <c:pt idx="0">
                  <c:v>72.0</c:v>
                </c:pt>
                <c:pt idx="1">
                  <c:v>52.0</c:v>
                </c:pt>
                <c:pt idx="2">
                  <c:v>94.0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0000"/>
            </a:solidFill>
          </c:spPr>
          <c:dPt>
            <c:idx val="1"/>
            <c:bubble3D val="0"/>
            <c:spPr>
              <a:solidFill>
                <a:srgbClr val="8DE71A"/>
              </a:solidFill>
            </c:spPr>
          </c:dPt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Sheet1!$B$22:$B$23</c:f>
              <c:strCache>
                <c:ptCount val="2"/>
                <c:pt idx="0">
                  <c:v>On AB 300 list</c:v>
                </c:pt>
                <c:pt idx="1">
                  <c:v>Not on AB300 list, permanent</c:v>
                </c:pt>
              </c:strCache>
            </c:strRef>
          </c:cat>
          <c:val>
            <c:numRef>
              <c:f>Sheet1!$C$22:$C$23</c:f>
              <c:numCache>
                <c:formatCode>General</c:formatCode>
                <c:ptCount val="2"/>
                <c:pt idx="0">
                  <c:v>31.0</c:v>
                </c:pt>
                <c:pt idx="1">
                  <c:v>235.0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8DE71A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pattFill prst="wdDnDiag">
                <a:fgClr>
                  <a:srgbClr val="FF0000"/>
                </a:fgClr>
                <a:bgClr>
                  <a:prstClr val="white"/>
                </a:bgClr>
              </a:pattFill>
            </c:spPr>
          </c:dPt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Sheet1!$B$28:$B$30</c:f>
              <c:strCache>
                <c:ptCount val="3"/>
                <c:pt idx="0">
                  <c:v>Buildings with characteristics that indicate they may perform poorly in future earthquakes</c:v>
                </c:pt>
                <c:pt idx="1">
                  <c:v>The City does not have enough information to determine seismic characteristics of buildings</c:v>
                </c:pt>
                <c:pt idx="2">
                  <c:v>Buildings with characteristics that indicate they are likely to perform well in future earthquakes</c:v>
                </c:pt>
              </c:strCache>
            </c:strRef>
          </c:cat>
          <c:val>
            <c:numRef>
              <c:f>Sheet1!$C$28:$C$30</c:f>
              <c:numCache>
                <c:formatCode>General</c:formatCode>
                <c:ptCount val="3"/>
                <c:pt idx="0">
                  <c:v>72.0</c:v>
                </c:pt>
                <c:pt idx="1">
                  <c:v>52.0</c:v>
                </c:pt>
                <c:pt idx="2">
                  <c:v>94.0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6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8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7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5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4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7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1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5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7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9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80DA3-8E07-644D-96FD-99CAD450BA6A}" type="datetimeFigureOut">
              <a:rPr lang="en-US" smtClean="0"/>
              <a:t>4/9/14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567E2-3A28-4B4F-A790-41F2EC16D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6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School Earthquake Safety Working Group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9667"/>
            <a:ext cx="8229600" cy="413649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will tell you about:</a:t>
            </a:r>
          </a:p>
          <a:p>
            <a:r>
              <a:rPr lang="en-US" dirty="0" smtClean="0"/>
              <a:t>Working Group </a:t>
            </a:r>
            <a:r>
              <a:rPr lang="en-US" dirty="0"/>
              <a:t>process and </a:t>
            </a:r>
            <a:r>
              <a:rPr lang="en-US" dirty="0" smtClean="0"/>
              <a:t>participants </a:t>
            </a:r>
            <a:endParaRPr lang="en-US" dirty="0" smtClean="0"/>
          </a:p>
          <a:p>
            <a:r>
              <a:rPr lang="en-US" dirty="0" smtClean="0"/>
              <a:t>Working </a:t>
            </a:r>
            <a:r>
              <a:rPr lang="en-US" dirty="0"/>
              <a:t>Group investigations and findings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8975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Group process and </a:t>
            </a:r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Official meetings began in December of 2012</a:t>
            </a:r>
          </a:p>
          <a:p>
            <a:r>
              <a:rPr lang="en-US" dirty="0" smtClean="0"/>
              <a:t>All meetings were open to the public and publicly noticed</a:t>
            </a:r>
          </a:p>
          <a:p>
            <a:r>
              <a:rPr lang="en-US" dirty="0" smtClean="0"/>
              <a:t>Multiple efforts were made to invite all private schools to participate</a:t>
            </a:r>
          </a:p>
          <a:p>
            <a:r>
              <a:rPr lang="en-US" dirty="0" smtClean="0"/>
              <a:t>Report completed at end of 2103</a:t>
            </a:r>
          </a:p>
          <a:p>
            <a:r>
              <a:rPr lang="en-US" dirty="0"/>
              <a:t>Working group attendees:</a:t>
            </a:r>
          </a:p>
          <a:p>
            <a:pPr lvl="1"/>
            <a:r>
              <a:rPr lang="en-US" dirty="0"/>
              <a:t>Parents, trustees, earthquake specialists, schools, concerned members of </a:t>
            </a:r>
            <a:r>
              <a:rPr lang="en-US" dirty="0" smtClean="0"/>
              <a:t>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144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Group investigated these issues: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What is risk of SF private school buildings in earthquakes?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How does that risk compare to risk of public school buildings?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How does that risk compare to what the public thinks the risk is?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What do we recommend the City of SF do to address the risk?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85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</a:t>
            </a:r>
            <a:r>
              <a:rPr lang="en-US" dirty="0"/>
              <a:t>What is risk of SF private school buildings in earthquakes?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5800"/>
            <a:ext cx="8229600" cy="48688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745888"/>
              </p:ext>
            </p:extLst>
          </p:nvPr>
        </p:nvGraphicFramePr>
        <p:xfrm>
          <a:off x="0" y="1409080"/>
          <a:ext cx="5156200" cy="5944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5032835" y="2610921"/>
            <a:ext cx="272128" cy="2519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53193" y="5423341"/>
            <a:ext cx="272128" cy="251993"/>
          </a:xfrm>
          <a:prstGeom prst="rect">
            <a:avLst/>
          </a:prstGeom>
          <a:pattFill prst="wdDnDiag">
            <a:fgClr>
              <a:srgbClr val="FF0000"/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54408" y="4012581"/>
            <a:ext cx="272128" cy="251993"/>
          </a:xfrm>
          <a:prstGeom prst="rect">
            <a:avLst/>
          </a:prstGeom>
          <a:solidFill>
            <a:srgbClr val="00DB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47490" y="2425700"/>
            <a:ext cx="36568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Buildings </a:t>
            </a:r>
            <a:r>
              <a:rPr lang="en-US" sz="2000" dirty="0" smtClean="0"/>
              <a:t>whose characteristics </a:t>
            </a:r>
            <a:r>
              <a:rPr lang="en-US" sz="2000" dirty="0"/>
              <a:t>indicate they </a:t>
            </a:r>
            <a:r>
              <a:rPr lang="en-US" sz="2000" b="1" dirty="0"/>
              <a:t>might perform poorly</a:t>
            </a:r>
            <a:r>
              <a:rPr lang="en-US" sz="2000" dirty="0"/>
              <a:t> in future earthquakes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276" y="3826160"/>
            <a:ext cx="40263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Buildings </a:t>
            </a:r>
            <a:r>
              <a:rPr lang="en-US" sz="2000" dirty="0" smtClean="0"/>
              <a:t>whose characteristics indicate </a:t>
            </a:r>
            <a:r>
              <a:rPr lang="en-US" sz="2000" dirty="0"/>
              <a:t>they </a:t>
            </a:r>
            <a:r>
              <a:rPr lang="en-US" sz="2000" dirty="0" smtClean="0"/>
              <a:t>are </a:t>
            </a:r>
            <a:r>
              <a:rPr lang="en-US" sz="2000" b="1" dirty="0" smtClean="0"/>
              <a:t>likely to perform well</a:t>
            </a:r>
            <a:r>
              <a:rPr lang="en-US" sz="2000" dirty="0" smtClean="0"/>
              <a:t> </a:t>
            </a:r>
            <a:r>
              <a:rPr lang="en-US" sz="2000" dirty="0"/>
              <a:t>in future earthquakes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47490" y="5216540"/>
            <a:ext cx="4025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Buildings </a:t>
            </a:r>
            <a:r>
              <a:rPr lang="en-US" sz="2000" dirty="0"/>
              <a:t>for which there is </a:t>
            </a:r>
            <a:r>
              <a:rPr lang="en-US" sz="2000" b="1" dirty="0"/>
              <a:t>not enough information</a:t>
            </a:r>
            <a:r>
              <a:rPr lang="en-US" sz="2000" dirty="0"/>
              <a:t> to determine likely seismic performance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6200" y="1294368"/>
            <a:ext cx="4656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Vulnerability of San Francisco Private School Buildings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12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2) </a:t>
            </a:r>
            <a:r>
              <a:rPr lang="en-US" dirty="0"/>
              <a:t>How does that risk compare to risk of public school buildings?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544981"/>
              </p:ext>
            </p:extLst>
          </p:nvPr>
        </p:nvGraphicFramePr>
        <p:xfrm>
          <a:off x="625060" y="1752600"/>
          <a:ext cx="4404140" cy="302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362536" y="4854672"/>
            <a:ext cx="272128" cy="2519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82894" y="6206592"/>
            <a:ext cx="272128" cy="251993"/>
          </a:xfrm>
          <a:prstGeom prst="rect">
            <a:avLst/>
          </a:prstGeom>
          <a:pattFill prst="wdDnDiag">
            <a:fgClr>
              <a:srgbClr val="FF0000"/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84109" y="5532432"/>
            <a:ext cx="272128" cy="251993"/>
          </a:xfrm>
          <a:prstGeom prst="rect">
            <a:avLst/>
          </a:prstGeom>
          <a:solidFill>
            <a:srgbClr val="00DB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22697" y="4763954"/>
            <a:ext cx="523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677191" y="4669451"/>
            <a:ext cx="70120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Buildings </a:t>
            </a:r>
            <a:r>
              <a:rPr lang="en-US" dirty="0" smtClean="0"/>
              <a:t>whose characteristics </a:t>
            </a:r>
            <a:r>
              <a:rPr lang="en-US" dirty="0"/>
              <a:t>indicate they </a:t>
            </a:r>
            <a:r>
              <a:rPr lang="en-US" b="1" dirty="0"/>
              <a:t>might perform poorly</a:t>
            </a:r>
            <a:r>
              <a:rPr lang="en-US" dirty="0"/>
              <a:t> in future earthquakes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75976" y="5346011"/>
            <a:ext cx="70120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Buildings </a:t>
            </a:r>
            <a:r>
              <a:rPr lang="en-US" dirty="0" smtClean="0"/>
              <a:t>whose characteristics indicate </a:t>
            </a:r>
            <a:r>
              <a:rPr lang="en-US" dirty="0"/>
              <a:t>they </a:t>
            </a:r>
            <a:r>
              <a:rPr lang="en-US" dirty="0" smtClean="0"/>
              <a:t>are </a:t>
            </a:r>
            <a:r>
              <a:rPr lang="en-US" b="1" dirty="0" smtClean="0"/>
              <a:t>likely to perform well</a:t>
            </a:r>
            <a:r>
              <a:rPr lang="en-US" dirty="0" smtClean="0"/>
              <a:t> </a:t>
            </a:r>
            <a:r>
              <a:rPr lang="en-US" dirty="0"/>
              <a:t>in future earthquakes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7191" y="5999791"/>
            <a:ext cx="70120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Buildings </a:t>
            </a:r>
            <a:r>
              <a:rPr lang="en-US" dirty="0"/>
              <a:t>for which there is </a:t>
            </a:r>
            <a:r>
              <a:rPr lang="en-US" b="1" dirty="0"/>
              <a:t>not enough information</a:t>
            </a:r>
            <a:r>
              <a:rPr lang="en-US" dirty="0"/>
              <a:t> to determine likely seismic performance </a:t>
            </a: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576049"/>
              </p:ext>
            </p:extLst>
          </p:nvPr>
        </p:nvGraphicFramePr>
        <p:xfrm>
          <a:off x="4731393" y="1752600"/>
          <a:ext cx="3066407" cy="312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16100" y="1551041"/>
            <a:ext cx="5385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Schools                      Private Schools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8177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 the risk different?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52" t="2752" r="5465" b="21978"/>
          <a:stretch/>
        </p:blipFill>
        <p:spPr>
          <a:xfrm>
            <a:off x="911577" y="3010311"/>
            <a:ext cx="7060463" cy="3452578"/>
          </a:xfrm>
        </p:spPr>
      </p:pic>
      <p:sp>
        <p:nvSpPr>
          <p:cNvPr id="5" name="TextBox 4"/>
          <p:cNvSpPr txBox="1"/>
          <p:nvPr/>
        </p:nvSpPr>
        <p:spPr>
          <a:xfrm>
            <a:off x="2441223" y="6462889"/>
            <a:ext cx="3667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Jefferson Junior High, Long Beach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94555" y="1457149"/>
            <a:ext cx="56742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The 1933 Long Beach, CA earthquake:</a:t>
            </a:r>
          </a:p>
          <a:p>
            <a:pPr algn="ctr"/>
            <a:r>
              <a:rPr lang="en-US" sz="2800" dirty="0" smtClean="0"/>
              <a:t>70 Public schools destroyed</a:t>
            </a:r>
          </a:p>
          <a:p>
            <a:pPr algn="ctr"/>
            <a:r>
              <a:rPr lang="en-US" sz="2800" dirty="0" smtClean="0"/>
              <a:t>120 Public schools had major damage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6205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How does the risk compare to what the public thinks?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6900"/>
            <a:ext cx="8229600" cy="4525963"/>
          </a:xfrm>
        </p:spPr>
        <p:txBody>
          <a:bodyPr/>
          <a:lstStyle/>
          <a:p>
            <a:r>
              <a:rPr lang="en-US" sz="4000" b="1" dirty="0" smtClean="0"/>
              <a:t>51%</a:t>
            </a:r>
            <a:r>
              <a:rPr lang="en-US" dirty="0" smtClean="0"/>
              <a:t> of parents think public, private and charter schools held to same structural standards  (27% don’t know)</a:t>
            </a:r>
          </a:p>
          <a:p>
            <a:r>
              <a:rPr lang="en-US" sz="4000" b="1" dirty="0" smtClean="0"/>
              <a:t>59%</a:t>
            </a:r>
            <a:r>
              <a:rPr lang="en-US" sz="4000" dirty="0" smtClean="0"/>
              <a:t> </a:t>
            </a:r>
            <a:r>
              <a:rPr lang="en-US" dirty="0" smtClean="0"/>
              <a:t>of parents think all SF schools are “very safe” or “safe enough”  (18% don</a:t>
            </a:r>
            <a:r>
              <a:rPr lang="fr-FR" dirty="0" smtClean="0"/>
              <a:t>’</a:t>
            </a:r>
            <a:r>
              <a:rPr lang="en-US" dirty="0" smtClean="0"/>
              <a:t>t know)</a:t>
            </a:r>
          </a:p>
          <a:p>
            <a:r>
              <a:rPr lang="en-US" sz="4000" b="1" dirty="0" smtClean="0"/>
              <a:t>60%</a:t>
            </a:r>
            <a:r>
              <a:rPr lang="en-US" sz="4000" dirty="0" smtClean="0"/>
              <a:t> </a:t>
            </a:r>
            <a:r>
              <a:rPr lang="en-US" dirty="0" smtClean="0"/>
              <a:t>of parents said seismic risk not considered in school decision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9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4) What </a:t>
            </a:r>
            <a:r>
              <a:rPr lang="en-US" dirty="0"/>
              <a:t>do we recommend the City of SF do to address the risk?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14422" y="1938864"/>
            <a:ext cx="477237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private schools must </a:t>
            </a:r>
            <a:r>
              <a:rPr lang="en-US" u="sng" dirty="0" smtClean="0"/>
              <a:t>evaluate</a:t>
            </a:r>
            <a:r>
              <a:rPr lang="en-US" dirty="0" smtClean="0"/>
              <a:t> the earthquake risk of their buildings within three years of passage of ordinance.</a:t>
            </a:r>
          </a:p>
          <a:p>
            <a:r>
              <a:rPr lang="en-US" dirty="0" smtClean="0"/>
              <a:t>The results are public information.</a:t>
            </a:r>
            <a:endParaRPr lang="en-US" dirty="0"/>
          </a:p>
        </p:txBody>
      </p:sp>
      <p:pic>
        <p:nvPicPr>
          <p:cNvPr id="5" name="Content Placeholder 3" descr="Screen Shot 2014-01-16 at 12.41.1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9" t="2350" r="7767"/>
          <a:stretch/>
        </p:blipFill>
        <p:spPr>
          <a:xfrm>
            <a:off x="457200" y="1763889"/>
            <a:ext cx="3457223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72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391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Private School Earthquake Safety Working Group Activities</vt:lpstr>
      <vt:lpstr>Working Group process and participants</vt:lpstr>
      <vt:lpstr>Working Group investigated these issues:</vt:lpstr>
      <vt:lpstr>1) What is risk of SF private school buildings in earthquakes? </vt:lpstr>
      <vt:lpstr>2) How does that risk compare to risk of public school buildings?  </vt:lpstr>
      <vt:lpstr>Why is the risk different?</vt:lpstr>
      <vt:lpstr>3) How does the risk compare to what the public thinks?</vt:lpstr>
      <vt:lpstr>4) What do we recommend the City of SF do to address the risk?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Regulations and Risk of Private School Buildings</dc:title>
  <dc:creator>Laura Samant</dc:creator>
  <cp:lastModifiedBy>Laura Samant</cp:lastModifiedBy>
  <cp:revision>19</cp:revision>
  <dcterms:created xsi:type="dcterms:W3CDTF">2014-01-16T17:39:07Z</dcterms:created>
  <dcterms:modified xsi:type="dcterms:W3CDTF">2014-04-09T22:16:09Z</dcterms:modified>
</cp:coreProperties>
</file>